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69" r:id="rId4"/>
    <p:sldId id="291" r:id="rId5"/>
    <p:sldId id="256" r:id="rId6"/>
    <p:sldId id="270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224"/>
    <a:srgbClr val="423F3E"/>
    <a:srgbClr val="101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">
    <p:bg>
      <p:bgPr>
        <a:solidFill>
          <a:srgbClr val="10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B036173-ED4F-FC3F-0A2E-6467ED32F4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660" t="18416" r="15449" b="24992"/>
          <a:stretch/>
        </p:blipFill>
        <p:spPr>
          <a:xfrm>
            <a:off x="8545859" y="2976956"/>
            <a:ext cx="3646142" cy="388104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D0FFB2-5001-3AA8-CAFF-3C18F9D97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FA79-1F8A-462E-918A-4FFD7EF68AE6}" type="datetimeFigureOut">
              <a:rPr lang="en-ID" smtClean="0"/>
              <a:t>08/08/2024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9ECE3-838A-082E-DA2B-1A7FE01A7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4675D-5498-393B-F1C2-B6A93879E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CAA6-731F-442B-AD80-60D39AA6D9DF}" type="slidenum">
              <a:rPr lang="en-ID" smtClean="0"/>
              <a:t>‹#›</a:t>
            </a:fld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06438F-C2B1-BAE2-906E-E8A9658C1F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85" y="351811"/>
            <a:ext cx="3891064" cy="17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5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D0FFB2-5001-3AA8-CAFF-3C18F9D97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FA79-1F8A-462E-918A-4FFD7EF68AE6}" type="datetimeFigureOut">
              <a:rPr lang="en-ID" smtClean="0"/>
              <a:t>08/08/2024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9ECE3-838A-082E-DA2B-1A7FE01A7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4675D-5498-393B-F1C2-B6A93879E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CAA6-731F-442B-AD80-60D39AA6D9DF}" type="slidenum">
              <a:rPr lang="en-ID" smtClean="0"/>
              <a:t>‹#›</a:t>
            </a:fld>
            <a:endParaRPr lang="en-ID"/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8125ED5-31D4-BE50-DFF8-7C5868FCB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 t="25031" r="4810" b="21236"/>
          <a:stretch/>
        </p:blipFill>
        <p:spPr>
          <a:xfrm>
            <a:off x="10865430" y="144000"/>
            <a:ext cx="1182570" cy="42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2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_Blan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D0FFB2-5001-3AA8-CAFF-3C18F9D97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FA79-1F8A-462E-918A-4FFD7EF68AE6}" type="datetimeFigureOut">
              <a:rPr lang="en-ID" smtClean="0"/>
              <a:t>08/08/2024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9ECE3-838A-082E-DA2B-1A7FE01A7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4675D-5498-393B-F1C2-B6A93879E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CAA6-731F-442B-AD80-60D39AA6D9DF}" type="slidenum">
              <a:rPr lang="en-ID" smtClean="0"/>
              <a:t>‹#›</a:t>
            </a:fld>
            <a:endParaRPr lang="en-ID"/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8125ED5-31D4-BE50-DFF8-7C5868FCB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 t="25031" r="4810" b="21236"/>
          <a:stretch/>
        </p:blipFill>
        <p:spPr>
          <a:xfrm>
            <a:off x="10865430" y="144000"/>
            <a:ext cx="1182570" cy="4235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9ADFF63-8890-DA23-FCA6-674DD9657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8733" r="24168" b="19964"/>
          <a:stretch/>
        </p:blipFill>
        <p:spPr>
          <a:xfrm>
            <a:off x="8161861" y="2268811"/>
            <a:ext cx="4030140" cy="458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2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_Blank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825E09E-FFAD-5CDE-ED76-19E881110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222" r="17590" b="29098"/>
          <a:stretch/>
        </p:blipFill>
        <p:spPr>
          <a:xfrm>
            <a:off x="9256221" y="4214489"/>
            <a:ext cx="2935779" cy="264351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D0FFB2-5001-3AA8-CAFF-3C18F9D97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FA79-1F8A-462E-918A-4FFD7EF68AE6}" type="datetimeFigureOut">
              <a:rPr lang="en-ID" smtClean="0"/>
              <a:t>08/08/2024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9ECE3-838A-082E-DA2B-1A7FE01A7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4675D-5498-393B-F1C2-B6A93879E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CAA6-731F-442B-AD80-60D39AA6D9DF}" type="slidenum">
              <a:rPr lang="en-ID" smtClean="0"/>
              <a:t>‹#›</a:t>
            </a:fld>
            <a:endParaRPr lang="en-ID"/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8125ED5-31D4-BE50-DFF8-7C5868FCB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 t="25031" r="4810" b="21236"/>
          <a:stretch/>
        </p:blipFill>
        <p:spPr>
          <a:xfrm>
            <a:off x="10865430" y="144000"/>
            <a:ext cx="1182570" cy="42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3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_Blank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D0FFB2-5001-3AA8-CAFF-3C18F9D97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FA79-1F8A-462E-918A-4FFD7EF68AE6}" type="datetimeFigureOut">
              <a:rPr lang="en-ID" smtClean="0"/>
              <a:t>08/08/2024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9ECE3-838A-082E-DA2B-1A7FE01A7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4675D-5498-393B-F1C2-B6A93879E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CAA6-731F-442B-AD80-60D39AA6D9DF}" type="slidenum">
              <a:rPr lang="en-ID" smtClean="0"/>
              <a:t>‹#›</a:t>
            </a:fld>
            <a:endParaRPr lang="en-ID"/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8125ED5-31D4-BE50-DFF8-7C5868FCB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 t="25031" r="4810" b="21236"/>
          <a:stretch/>
        </p:blipFill>
        <p:spPr>
          <a:xfrm>
            <a:off x="10865430" y="144000"/>
            <a:ext cx="1182570" cy="4235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E0ACD65-9BC6-2CE6-573A-75E51CE99A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576" t="31002" r="7337" b="15051"/>
          <a:stretch/>
        </p:blipFill>
        <p:spPr>
          <a:xfrm>
            <a:off x="-7934" y="1"/>
            <a:ext cx="372480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5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611C34A-87F7-B3FB-0C89-B713B2723C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999" y="2178000"/>
            <a:ext cx="4251918" cy="4680000"/>
          </a:xfrm>
          <a:custGeom>
            <a:avLst/>
            <a:gdLst>
              <a:gd name="connsiteX0" fmla="*/ 0 w 4251918"/>
              <a:gd name="connsiteY0" fmla="*/ 0 h 4680000"/>
              <a:gd name="connsiteX1" fmla="*/ 4251918 w 4251918"/>
              <a:gd name="connsiteY1" fmla="*/ 0 h 4680000"/>
              <a:gd name="connsiteX2" fmla="*/ 4251918 w 4251918"/>
              <a:gd name="connsiteY2" fmla="*/ 4680000 h 4680000"/>
              <a:gd name="connsiteX3" fmla="*/ 0 w 4251918"/>
              <a:gd name="connsiteY3" fmla="*/ 4680000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1918" h="4680000">
                <a:moveTo>
                  <a:pt x="0" y="0"/>
                </a:moveTo>
                <a:lnTo>
                  <a:pt x="4251918" y="0"/>
                </a:lnTo>
                <a:lnTo>
                  <a:pt x="4251918" y="4680000"/>
                </a:lnTo>
                <a:lnTo>
                  <a:pt x="0" y="468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rgbClr val="423F3E"/>
                </a:solidFill>
                <a:latin typeface="Jost" pitchFamily="2" charset="0"/>
                <a:ea typeface="Jost" pitchFamily="2" charset="0"/>
              </a:defRPr>
            </a:lvl1pPr>
          </a:lstStyle>
          <a:p>
            <a:r>
              <a:rPr lang="en-US" dirty="0"/>
              <a:t>Add Image</a:t>
            </a:r>
            <a:endParaRPr lang="en-ID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D0FFB2-5001-3AA8-CAFF-3C18F9D97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FA79-1F8A-462E-918A-4FFD7EF68AE6}" type="datetimeFigureOut">
              <a:rPr lang="en-ID" smtClean="0"/>
              <a:t>08/08/2024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9ECE3-838A-082E-DA2B-1A7FE01A7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4675D-5498-393B-F1C2-B6A93879E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CAA6-731F-442B-AD80-60D39AA6D9DF}" type="slidenum">
              <a:rPr lang="en-ID" smtClean="0"/>
              <a:t>‹#›</a:t>
            </a:fld>
            <a:endParaRPr lang="en-ID"/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8125ED5-31D4-BE50-DFF8-7C5868FCB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 t="25031" r="4810" b="21236"/>
          <a:stretch/>
        </p:blipFill>
        <p:spPr>
          <a:xfrm>
            <a:off x="10865430" y="144000"/>
            <a:ext cx="1182570" cy="42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0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CE67FFB-400C-9225-AE19-B44EA3AEBE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395917" cy="5778000"/>
          </a:xfrm>
          <a:custGeom>
            <a:avLst/>
            <a:gdLst>
              <a:gd name="connsiteX0" fmla="*/ 0 w 4395917"/>
              <a:gd name="connsiteY0" fmla="*/ 0 h 5778000"/>
              <a:gd name="connsiteX1" fmla="*/ 4395917 w 4395917"/>
              <a:gd name="connsiteY1" fmla="*/ 0 h 5778000"/>
              <a:gd name="connsiteX2" fmla="*/ 4395917 w 4395917"/>
              <a:gd name="connsiteY2" fmla="*/ 5778000 h 5778000"/>
              <a:gd name="connsiteX3" fmla="*/ 0 w 4395917"/>
              <a:gd name="connsiteY3" fmla="*/ 5778000 h 5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5917" h="5778000">
                <a:moveTo>
                  <a:pt x="0" y="0"/>
                </a:moveTo>
                <a:lnTo>
                  <a:pt x="4395917" y="0"/>
                </a:lnTo>
                <a:lnTo>
                  <a:pt x="4395917" y="5778000"/>
                </a:lnTo>
                <a:lnTo>
                  <a:pt x="0" y="577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rgbClr val="423F3E"/>
                </a:solidFill>
                <a:latin typeface="Jost" pitchFamily="2" charset="0"/>
                <a:ea typeface="Jost" pitchFamily="2" charset="0"/>
              </a:defRPr>
            </a:lvl1pPr>
          </a:lstStyle>
          <a:p>
            <a:r>
              <a:rPr lang="en-US" dirty="0"/>
              <a:t>Add Image</a:t>
            </a:r>
            <a:endParaRPr lang="en-ID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D0FFB2-5001-3AA8-CAFF-3C18F9D97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FA79-1F8A-462E-918A-4FFD7EF68AE6}" type="datetimeFigureOut">
              <a:rPr lang="en-ID" smtClean="0"/>
              <a:t>08/08/2024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9ECE3-838A-082E-DA2B-1A7FE01A7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4675D-5498-393B-F1C2-B6A93879E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CAA6-731F-442B-AD80-60D39AA6D9DF}" type="slidenum">
              <a:rPr lang="en-ID" smtClean="0"/>
              <a:t>‹#›</a:t>
            </a:fld>
            <a:endParaRPr lang="en-ID"/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8125ED5-31D4-BE50-DFF8-7C5868FCB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 t="25031" r="4810" b="21236"/>
          <a:stretch/>
        </p:blipFill>
        <p:spPr>
          <a:xfrm>
            <a:off x="10865430" y="144000"/>
            <a:ext cx="1182570" cy="42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4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0C914-7046-F79D-32E9-E49C1A33A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0FC8B-F107-4EDC-CE2D-5A35EF11B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A5701-7612-5DBB-6B40-DF2E365A2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D4F6-4A85-4F9B-B7A0-D1999CAB038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6BE3B-B128-0873-E11C-01542877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4D36A-B290-C356-8DDE-AEC2027D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01F8-23AF-4E1E-955D-96AC1B922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1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37172-9672-B391-24BE-56B457260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E02B0-2FB4-B890-3E88-CABE60CA9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451C6-D58F-1BCC-84A8-862DE8F60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DFA79-1F8A-462E-918A-4FFD7EF68AE6}" type="datetimeFigureOut">
              <a:rPr lang="en-ID" smtClean="0"/>
              <a:t>08/08/2024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7D002-F579-D156-CD7F-D64E8E7FA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0C207-6A20-7A4D-2702-4B30A5253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5CAA6-731F-442B-AD80-60D39AA6D9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467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9" r:id="rId3"/>
    <p:sldLayoutId id="2147483658" r:id="rId4"/>
    <p:sldLayoutId id="2147483660" r:id="rId5"/>
    <p:sldLayoutId id="2147483657" r:id="rId6"/>
    <p:sldLayoutId id="2147483661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hyperlink" Target="mailto:sales@digital-55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C3272A-466D-FF89-49E2-B5A309BEA41D}"/>
              </a:ext>
            </a:extLst>
          </p:cNvPr>
          <p:cNvSpPr/>
          <p:nvPr/>
        </p:nvSpPr>
        <p:spPr>
          <a:xfrm>
            <a:off x="2684678" y="5328434"/>
            <a:ext cx="3870000" cy="54000"/>
          </a:xfrm>
          <a:prstGeom prst="rect">
            <a:avLst/>
          </a:prstGeom>
          <a:solidFill>
            <a:srgbClr val="ED42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42D16D-065D-B234-B86E-DF045FFC5DDB}"/>
              </a:ext>
            </a:extLst>
          </p:cNvPr>
          <p:cNvSpPr txBox="1"/>
          <p:nvPr/>
        </p:nvSpPr>
        <p:spPr>
          <a:xfrm>
            <a:off x="684001" y="2308849"/>
            <a:ext cx="6029539" cy="32508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6500" b="1" dirty="0">
                <a:solidFill>
                  <a:schemeClr val="bg1"/>
                </a:solidFill>
                <a:latin typeface="Owners" panose="02010503030101060104" pitchFamily="2" charset="0"/>
              </a:rPr>
              <a:t>Unlock The Power Of Every Visit With Visitor IQ.</a:t>
            </a:r>
            <a:endParaRPr lang="en-ID" sz="6500" b="1" dirty="0">
              <a:solidFill>
                <a:schemeClr val="bg1"/>
              </a:solidFill>
              <a:latin typeface="Owners" panose="020105030301010601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DAFFEB-D206-E76E-0E1A-C5D0D4E0AB85}"/>
              </a:ext>
            </a:extLst>
          </p:cNvPr>
          <p:cNvSpPr txBox="1"/>
          <p:nvPr/>
        </p:nvSpPr>
        <p:spPr>
          <a:xfrm>
            <a:off x="684000" y="5743113"/>
            <a:ext cx="58706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Discover who's browsing your site and boost your lead conversion with Visitor IQ's comprehensive visitor identification and marketing automation.</a:t>
            </a:r>
          </a:p>
        </p:txBody>
      </p:sp>
    </p:spTree>
    <p:extLst>
      <p:ext uri="{BB962C8B-B14F-4D97-AF65-F5344CB8AC3E}">
        <p14:creationId xmlns:p14="http://schemas.microsoft.com/office/powerpoint/2010/main" val="18972944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2D8825-3DFA-1DE8-404B-1D99AE4FB874}"/>
              </a:ext>
            </a:extLst>
          </p:cNvPr>
          <p:cNvSpPr txBox="1"/>
          <p:nvPr/>
        </p:nvSpPr>
        <p:spPr>
          <a:xfrm>
            <a:off x="684000" y="711500"/>
            <a:ext cx="7560000" cy="2262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6000" b="1" dirty="0">
                <a:solidFill>
                  <a:srgbClr val="101214"/>
                </a:solidFill>
                <a:latin typeface="Owners" panose="02010503030101060104" pitchFamily="2" charset="0"/>
              </a:rPr>
              <a:t>Enhance Engagement &amp; Drive Conversions.</a:t>
            </a:r>
            <a:endParaRPr lang="en-ID" sz="6000" b="1" dirty="0">
              <a:solidFill>
                <a:srgbClr val="101214"/>
              </a:solidFill>
              <a:latin typeface="Owners" panose="020105030301010601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4BCBE5-F717-F843-90CD-21724E216D18}"/>
              </a:ext>
            </a:extLst>
          </p:cNvPr>
          <p:cNvSpPr/>
          <p:nvPr/>
        </p:nvSpPr>
        <p:spPr>
          <a:xfrm>
            <a:off x="2796639" y="2757113"/>
            <a:ext cx="4788000" cy="54000"/>
          </a:xfrm>
          <a:prstGeom prst="rect">
            <a:avLst/>
          </a:prstGeom>
          <a:solidFill>
            <a:srgbClr val="ED42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B4F772-BF12-D807-999D-66BC1646324C}"/>
              </a:ext>
            </a:extLst>
          </p:cNvPr>
          <p:cNvSpPr txBox="1"/>
          <p:nvPr/>
        </p:nvSpPr>
        <p:spPr>
          <a:xfrm>
            <a:off x="5079917" y="3691838"/>
            <a:ext cx="6428083" cy="20236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423F3E"/>
                </a:solidFill>
                <a:latin typeface="Jost" pitchFamily="2" charset="0"/>
                <a:ea typeface="Jost" pitchFamily="2" charset="0"/>
              </a:rPr>
              <a:t>According to Marketo, 98% of potential customers on business websites are completely anonymous unless they register, subscribe to a newsletter, or fill out a form with their contact information. Without anonymous visitor tracking, you're left to rely on chance for unknown visitors to progress through your marketing funnel.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338200-81A2-3FF1-E9BC-59E7ECC2B7FD}"/>
              </a:ext>
            </a:extLst>
          </p:cNvPr>
          <p:cNvSpPr/>
          <p:nvPr/>
        </p:nvSpPr>
        <p:spPr>
          <a:xfrm>
            <a:off x="0" y="3726000"/>
            <a:ext cx="4395917" cy="3132000"/>
          </a:xfrm>
          <a:prstGeom prst="rect">
            <a:avLst/>
          </a:prstGeom>
          <a:solidFill>
            <a:srgbClr val="101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DEAFDFC-9E06-EBC2-EABB-E6017CE15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165" r="14696" b="23436"/>
          <a:stretch/>
        </p:blipFill>
        <p:spPr>
          <a:xfrm>
            <a:off x="2032530" y="4578874"/>
            <a:ext cx="2363387" cy="227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302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DE892B9-77A3-6AA8-C60B-E93BF8B07E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0" r="19720"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4396CE-3914-82A3-E012-B8213C6CDD71}"/>
              </a:ext>
            </a:extLst>
          </p:cNvPr>
          <p:cNvSpPr/>
          <p:nvPr/>
        </p:nvSpPr>
        <p:spPr>
          <a:xfrm>
            <a:off x="143998" y="144000"/>
            <a:ext cx="4251918" cy="2034000"/>
          </a:xfrm>
          <a:prstGeom prst="rect">
            <a:avLst/>
          </a:prstGeom>
          <a:solidFill>
            <a:srgbClr val="101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A28E94-5B95-411E-9FDD-A5CB0224535F}"/>
              </a:ext>
            </a:extLst>
          </p:cNvPr>
          <p:cNvSpPr txBox="1"/>
          <p:nvPr/>
        </p:nvSpPr>
        <p:spPr>
          <a:xfrm>
            <a:off x="5079917" y="711500"/>
            <a:ext cx="6968083" cy="2262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6000" b="1" dirty="0">
                <a:solidFill>
                  <a:srgbClr val="101214"/>
                </a:solidFill>
                <a:latin typeface="Owners" panose="02010503030101060104" pitchFamily="2" charset="0"/>
              </a:rPr>
              <a:t>Fuel Lead Conversion &amp; Business Growth.</a:t>
            </a:r>
            <a:endParaRPr lang="en-ID" sz="6000" b="1" dirty="0">
              <a:solidFill>
                <a:srgbClr val="101214"/>
              </a:solidFill>
              <a:latin typeface="Owners" panose="02010503030101060104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5CA7CF-BBB1-E8CB-234E-57DDB32E16AF}"/>
              </a:ext>
            </a:extLst>
          </p:cNvPr>
          <p:cNvSpPr/>
          <p:nvPr/>
        </p:nvSpPr>
        <p:spPr>
          <a:xfrm>
            <a:off x="8584800" y="2757113"/>
            <a:ext cx="2923200" cy="54000"/>
          </a:xfrm>
          <a:prstGeom prst="rect">
            <a:avLst/>
          </a:prstGeom>
          <a:solidFill>
            <a:srgbClr val="ED42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475A322-51D4-B9F6-F9BB-0AAEE4F431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9244" t="18165" r="6369" b="23436"/>
          <a:stretch/>
        </p:blipFill>
        <p:spPr>
          <a:xfrm>
            <a:off x="143998" y="710179"/>
            <a:ext cx="1327291" cy="14678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18764C-0E15-F8E4-BDA5-13B459BC7003}"/>
              </a:ext>
            </a:extLst>
          </p:cNvPr>
          <p:cNvSpPr txBox="1"/>
          <p:nvPr/>
        </p:nvSpPr>
        <p:spPr>
          <a:xfrm>
            <a:off x="5079917" y="3691838"/>
            <a:ext cx="6428083" cy="2014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423F3E"/>
                </a:solidFill>
                <a:latin typeface="Jost" pitchFamily="2" charset="0"/>
                <a:ea typeface="Jost" pitchFamily="2" charset="0"/>
              </a:rPr>
              <a:t>Visitor IQ is a powerful suite of tools that empowers businesses to transform your website traffic into valuable leads. By harnessing the power of data-driven insights, Visitor IQ helps you uncover the hidden revenue opportunities within your anonymous website visitors, boosting your lead conversion and fueling your business growth.</a:t>
            </a:r>
          </a:p>
        </p:txBody>
      </p:sp>
    </p:spTree>
    <p:extLst>
      <p:ext uri="{BB962C8B-B14F-4D97-AF65-F5344CB8AC3E}">
        <p14:creationId xmlns:p14="http://schemas.microsoft.com/office/powerpoint/2010/main" val="25368166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418104-FFB4-BF07-1741-D583BE068BA2}"/>
              </a:ext>
            </a:extLst>
          </p:cNvPr>
          <p:cNvSpPr/>
          <p:nvPr/>
        </p:nvSpPr>
        <p:spPr>
          <a:xfrm flipV="1">
            <a:off x="1911654" y="1678053"/>
            <a:ext cx="5810486" cy="53339"/>
          </a:xfrm>
          <a:prstGeom prst="rect">
            <a:avLst/>
          </a:prstGeom>
          <a:solidFill>
            <a:srgbClr val="ED42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595B3-ABD0-1814-49E7-BF41B9B1E416}"/>
              </a:ext>
            </a:extLst>
          </p:cNvPr>
          <p:cNvSpPr txBox="1"/>
          <p:nvPr/>
        </p:nvSpPr>
        <p:spPr>
          <a:xfrm>
            <a:off x="838200" y="3730180"/>
            <a:ext cx="1921913" cy="180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86968">
              <a:spcAft>
                <a:spcPts val="776"/>
              </a:spcAft>
            </a:pPr>
            <a:r>
              <a:rPr lang="en-US" sz="1552" b="1" kern="1200">
                <a:solidFill>
                  <a:srgbClr val="423F3E"/>
                </a:solidFill>
                <a:latin typeface="Jost" pitchFamily="2" charset="0"/>
                <a:ea typeface="+mn-ea"/>
                <a:cs typeface="+mn-cs"/>
              </a:rPr>
              <a:t>Collect</a:t>
            </a:r>
            <a:endParaRPr lang="en-US" sz="1940" b="1" kern="1200">
              <a:solidFill>
                <a:srgbClr val="423F3E"/>
              </a:solidFill>
              <a:latin typeface="Jost" pitchFamily="2" charset="0"/>
              <a:ea typeface="+mn-ea"/>
              <a:cs typeface="+mn-cs"/>
            </a:endParaRPr>
          </a:p>
          <a:p>
            <a:pPr defTabSz="886968"/>
            <a:r>
              <a:rPr lang="en-US" sz="1358" kern="1200">
                <a:solidFill>
                  <a:srgbClr val="423F3E"/>
                </a:solidFill>
                <a:latin typeface="Jost" pitchFamily="2" charset="0"/>
                <a:ea typeface="+mn-ea"/>
                <a:cs typeface="+mn-cs"/>
              </a:rPr>
              <a:t>A person visits your website, triggering Visitor IQ's data capture and identification. Providing a rich understanding of your visitors' behavior and intent.</a:t>
            </a:r>
            <a:endParaRPr lang="en-US" sz="1400">
              <a:solidFill>
                <a:srgbClr val="423F3E"/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8B54E2-0FFD-0E15-4A9F-E9774C37A865}"/>
              </a:ext>
            </a:extLst>
          </p:cNvPr>
          <p:cNvSpPr txBox="1"/>
          <p:nvPr/>
        </p:nvSpPr>
        <p:spPr>
          <a:xfrm>
            <a:off x="3028015" y="3730180"/>
            <a:ext cx="1921913" cy="180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86968">
              <a:spcAft>
                <a:spcPts val="776"/>
              </a:spcAft>
            </a:pPr>
            <a:r>
              <a:rPr lang="en-US" sz="1552" b="1" kern="1200">
                <a:solidFill>
                  <a:srgbClr val="423F3E"/>
                </a:solidFill>
                <a:latin typeface="Jost" pitchFamily="2" charset="0"/>
                <a:ea typeface="+mn-ea"/>
                <a:cs typeface="+mn-cs"/>
              </a:rPr>
              <a:t>Analyze</a:t>
            </a:r>
            <a:endParaRPr lang="en-US" sz="1940" b="1" kern="1200">
              <a:solidFill>
                <a:srgbClr val="423F3E"/>
              </a:solidFill>
              <a:latin typeface="Jost" pitchFamily="2" charset="0"/>
              <a:ea typeface="+mn-ea"/>
              <a:cs typeface="+mn-cs"/>
            </a:endParaRPr>
          </a:p>
          <a:p>
            <a:pPr defTabSz="886968"/>
            <a:r>
              <a:rPr lang="en-US" sz="1358" kern="1200">
                <a:solidFill>
                  <a:srgbClr val="423F3E"/>
                </a:solidFill>
                <a:latin typeface="Jost" pitchFamily="2" charset="0"/>
                <a:ea typeface="+mn-ea"/>
                <a:cs typeface="+mn-cs"/>
              </a:rPr>
              <a:t>The platform's powerful algorithms analyze the collected data, identifying valuable leads and filtering out irrelevant traffic, such as bots and automated systems.</a:t>
            </a:r>
            <a:endParaRPr lang="en-US" sz="1400">
              <a:solidFill>
                <a:srgbClr val="423F3E"/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9AE424-BFD8-1A81-A58B-4CC29F11A1D4}"/>
              </a:ext>
            </a:extLst>
          </p:cNvPr>
          <p:cNvSpPr txBox="1"/>
          <p:nvPr/>
        </p:nvSpPr>
        <p:spPr>
          <a:xfrm>
            <a:off x="5217830" y="3730180"/>
            <a:ext cx="1921913" cy="15952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86968">
              <a:spcAft>
                <a:spcPts val="776"/>
              </a:spcAft>
            </a:pPr>
            <a:r>
              <a:rPr lang="en-US" sz="1552" b="1" kern="1200">
                <a:solidFill>
                  <a:srgbClr val="423F3E"/>
                </a:solidFill>
                <a:latin typeface="Jost" pitchFamily="2" charset="0"/>
                <a:ea typeface="+mn-ea"/>
                <a:cs typeface="+mn-cs"/>
              </a:rPr>
              <a:t>Integrate</a:t>
            </a:r>
            <a:endParaRPr lang="en-US" sz="1940" b="1" kern="1200">
              <a:solidFill>
                <a:srgbClr val="423F3E"/>
              </a:solidFill>
              <a:latin typeface="Jost" pitchFamily="2" charset="0"/>
              <a:ea typeface="+mn-ea"/>
              <a:cs typeface="+mn-cs"/>
            </a:endParaRPr>
          </a:p>
          <a:p>
            <a:pPr defTabSz="886968"/>
            <a:r>
              <a:rPr lang="en-US" sz="1358" kern="1200">
                <a:solidFill>
                  <a:srgbClr val="423F3E"/>
                </a:solidFill>
                <a:latin typeface="Jost" pitchFamily="2" charset="0"/>
                <a:ea typeface="+mn-ea"/>
                <a:cs typeface="+mn-cs"/>
              </a:rPr>
              <a:t>Visitor IQ seamlessly integrates with your CRM system, automatically updating visitor details and ensuring a streamlined lead management process.</a:t>
            </a:r>
            <a:endParaRPr lang="en-US" sz="1400">
              <a:solidFill>
                <a:srgbClr val="423F3E"/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1D7B37-9058-9B86-2DB9-2D5A212CE601}"/>
              </a:ext>
            </a:extLst>
          </p:cNvPr>
          <p:cNvSpPr txBox="1"/>
          <p:nvPr/>
        </p:nvSpPr>
        <p:spPr>
          <a:xfrm>
            <a:off x="7407645" y="3730180"/>
            <a:ext cx="1921913" cy="22206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86968">
              <a:spcAft>
                <a:spcPts val="776"/>
              </a:spcAft>
            </a:pPr>
            <a:r>
              <a:rPr lang="en-US" sz="1552" b="1" kern="1200">
                <a:solidFill>
                  <a:srgbClr val="423F3E"/>
                </a:solidFill>
                <a:latin typeface="Jost" pitchFamily="2" charset="0"/>
                <a:ea typeface="+mn-ea"/>
                <a:cs typeface="+mn-cs"/>
              </a:rPr>
              <a:t>Engage</a:t>
            </a:r>
            <a:endParaRPr lang="en-US" sz="1940" b="1" kern="1200">
              <a:solidFill>
                <a:srgbClr val="423F3E"/>
              </a:solidFill>
              <a:latin typeface="Jost" pitchFamily="2" charset="0"/>
              <a:ea typeface="+mn-ea"/>
              <a:cs typeface="+mn-cs"/>
            </a:endParaRPr>
          </a:p>
          <a:p>
            <a:pPr defTabSz="886968"/>
            <a:r>
              <a:rPr lang="en-US" sz="1358" kern="1200">
                <a:solidFill>
                  <a:srgbClr val="423F3E"/>
                </a:solidFill>
                <a:latin typeface="Jost" pitchFamily="2" charset="0"/>
                <a:ea typeface="+mn-ea"/>
                <a:cs typeface="+mn-cs"/>
              </a:rPr>
              <a:t>Based on the insights gathered, Visitor IQ initiates personalized email outreach and nurturing campaigns, effectively engaging with your identified leads and driving them further down the sales funnel.</a:t>
            </a:r>
            <a:endParaRPr lang="en-US" sz="1400">
              <a:solidFill>
                <a:srgbClr val="423F3E"/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81815CA-F601-6516-7759-CE6148249DA9}"/>
              </a:ext>
            </a:extLst>
          </p:cNvPr>
          <p:cNvSpPr/>
          <p:nvPr/>
        </p:nvSpPr>
        <p:spPr>
          <a:xfrm>
            <a:off x="1636085" y="3133208"/>
            <a:ext cx="1223036" cy="104832"/>
          </a:xfrm>
          <a:prstGeom prst="rightArrow">
            <a:avLst>
              <a:gd name="adj1" fmla="val 32361"/>
              <a:gd name="adj2" fmla="val 8821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F3830910-67F0-618A-854A-EF09ED0CC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8016" y="2871129"/>
            <a:ext cx="628990" cy="62899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49875C5A-C18C-678C-1E30-22A0DFA8E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2871129"/>
            <a:ext cx="628990" cy="62899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7384F3D-3D54-233E-B9A3-3A0AAEB78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7832" y="2871129"/>
            <a:ext cx="628990" cy="62899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838D428-163C-5D65-7786-72AAE8FB99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07645" y="2871129"/>
            <a:ext cx="628990" cy="62899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2994051-F05B-509F-7056-0433FA3F099C}"/>
              </a:ext>
            </a:extLst>
          </p:cNvPr>
          <p:cNvSpPr txBox="1"/>
          <p:nvPr/>
        </p:nvSpPr>
        <p:spPr>
          <a:xfrm>
            <a:off x="9597462" y="3730180"/>
            <a:ext cx="1747194" cy="1433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86968">
              <a:spcAft>
                <a:spcPts val="776"/>
              </a:spcAft>
            </a:pPr>
            <a:r>
              <a:rPr lang="en-US" sz="1552" b="1" kern="1200">
                <a:solidFill>
                  <a:srgbClr val="423F3E"/>
                </a:solidFill>
                <a:latin typeface="Jost" pitchFamily="2" charset="0"/>
                <a:ea typeface="+mn-ea"/>
                <a:cs typeface="+mn-cs"/>
              </a:rPr>
              <a:t>Send</a:t>
            </a:r>
            <a:endParaRPr lang="en-US" sz="1940" b="1" kern="1200">
              <a:solidFill>
                <a:srgbClr val="423F3E"/>
              </a:solidFill>
              <a:latin typeface="Jost" pitchFamily="2" charset="0"/>
              <a:ea typeface="+mn-ea"/>
              <a:cs typeface="+mn-cs"/>
            </a:endParaRPr>
          </a:p>
          <a:p>
            <a:pPr defTabSz="886968"/>
            <a:r>
              <a:rPr lang="en-US" sz="1358" kern="1200">
                <a:solidFill>
                  <a:srgbClr val="423F3E"/>
                </a:solidFill>
                <a:latin typeface="Jost" pitchFamily="2" charset="0"/>
                <a:ea typeface="+mn-ea"/>
                <a:cs typeface="+mn-cs"/>
              </a:rPr>
              <a:t>Export and forward the CSV file to your organization or mailing vendor for postcard processing.</a:t>
            </a:r>
            <a:endParaRPr lang="en-US" sz="1400">
              <a:solidFill>
                <a:srgbClr val="423F3E"/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437B440E-B9E3-E495-9C5E-E46389043D04}"/>
              </a:ext>
            </a:extLst>
          </p:cNvPr>
          <p:cNvSpPr/>
          <p:nvPr/>
        </p:nvSpPr>
        <p:spPr>
          <a:xfrm>
            <a:off x="3825901" y="3133208"/>
            <a:ext cx="1223036" cy="104832"/>
          </a:xfrm>
          <a:prstGeom prst="rightArrow">
            <a:avLst>
              <a:gd name="adj1" fmla="val 32361"/>
              <a:gd name="adj2" fmla="val 8821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13D3BD38-1995-C629-B78F-30B2A95657F2}"/>
              </a:ext>
            </a:extLst>
          </p:cNvPr>
          <p:cNvSpPr/>
          <p:nvPr/>
        </p:nvSpPr>
        <p:spPr>
          <a:xfrm>
            <a:off x="6015717" y="3133208"/>
            <a:ext cx="1223036" cy="104832"/>
          </a:xfrm>
          <a:prstGeom prst="rightArrow">
            <a:avLst>
              <a:gd name="adj1" fmla="val 32361"/>
              <a:gd name="adj2" fmla="val 8821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F4E79DF1-826B-6BC0-CB41-BDADE1B555ED}"/>
              </a:ext>
            </a:extLst>
          </p:cNvPr>
          <p:cNvSpPr/>
          <p:nvPr/>
        </p:nvSpPr>
        <p:spPr>
          <a:xfrm>
            <a:off x="8205529" y="3133208"/>
            <a:ext cx="1223036" cy="104832"/>
          </a:xfrm>
          <a:prstGeom prst="rightArrow">
            <a:avLst>
              <a:gd name="adj1" fmla="val 32361"/>
              <a:gd name="adj2" fmla="val 8821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9824F9BF-126E-FCF6-2B87-DCA1EB9429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97462" y="2871129"/>
            <a:ext cx="628990" cy="628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CD222E-0E3B-A09C-4711-8038964D2831}"/>
              </a:ext>
            </a:extLst>
          </p:cNvPr>
          <p:cNvSpPr txBox="1"/>
          <p:nvPr/>
        </p:nvSpPr>
        <p:spPr>
          <a:xfrm>
            <a:off x="668374" y="319062"/>
            <a:ext cx="9098911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000" b="1" dirty="0">
                <a:solidFill>
                  <a:srgbClr val="101214"/>
                </a:solidFill>
                <a:latin typeface="Owners" panose="02010503030101060104" pitchFamily="2" charset="0"/>
              </a:rPr>
              <a:t>The Visitor IQ Process: Maximizing Lead Conversion.</a:t>
            </a:r>
            <a:endParaRPr lang="en-ID" sz="5000" b="1" dirty="0">
              <a:solidFill>
                <a:srgbClr val="101214"/>
              </a:solidFill>
              <a:latin typeface="Owners" panose="020105030301010601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563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6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6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6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6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6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6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6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6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9" grpId="0"/>
      <p:bldP spid="10" grpId="0"/>
      <p:bldP spid="14" grpId="0"/>
      <p:bldP spid="15" grpId="0" animBg="1"/>
      <p:bldP spid="27" grpId="0"/>
      <p:bldP spid="28" grpId="0" animBg="1"/>
      <p:bldP spid="29" grpId="0" animBg="1"/>
      <p:bldP spid="30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E893A0-00D0-5599-A8A2-891B52D14EF4}"/>
              </a:ext>
            </a:extLst>
          </p:cNvPr>
          <p:cNvSpPr txBox="1"/>
          <p:nvPr/>
        </p:nvSpPr>
        <p:spPr>
          <a:xfrm>
            <a:off x="903919" y="694269"/>
            <a:ext cx="7173299" cy="11206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9302">
              <a:lnSpc>
                <a:spcPct val="80000"/>
              </a:lnSpc>
            </a:pPr>
            <a:r>
              <a:rPr lang="en-US" sz="4480" b="1" kern="1200">
                <a:solidFill>
                  <a:srgbClr val="101214"/>
                </a:solidFill>
                <a:latin typeface="Owners" panose="02010503030101060104" pitchFamily="2" charset="0"/>
                <a:ea typeface="+mn-ea"/>
                <a:cs typeface="+mn-cs"/>
              </a:rPr>
              <a:t>Transform Your Website Into a Lead Generation Powerhouse.</a:t>
            </a:r>
            <a:endParaRPr lang="en-ID" sz="5000" b="1">
              <a:solidFill>
                <a:srgbClr val="101214"/>
              </a:solidFill>
              <a:latin typeface="Owners" panose="020105030301010601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2414C8-12CF-6C95-1A0B-A823B5D3335D}"/>
              </a:ext>
            </a:extLst>
          </p:cNvPr>
          <p:cNvSpPr txBox="1"/>
          <p:nvPr/>
        </p:nvSpPr>
        <p:spPr>
          <a:xfrm>
            <a:off x="903919" y="2663318"/>
            <a:ext cx="3342441" cy="1261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9302">
              <a:spcAft>
                <a:spcPts val="717"/>
              </a:spcAft>
            </a:pPr>
            <a:r>
              <a:rPr lang="en-US" sz="1792" b="1" dirty="0">
                <a:solidFill>
                  <a:srgbClr val="423F3E"/>
                </a:solidFill>
                <a:latin typeface="Jost" pitchFamily="2" charset="0"/>
              </a:rPr>
              <a:t>Who’s Visiting &amp; What They’re Viewing</a:t>
            </a:r>
          </a:p>
          <a:p>
            <a:pPr defTabSz="819302">
              <a:spcAft>
                <a:spcPts val="717"/>
              </a:spcAft>
            </a:pPr>
            <a:r>
              <a:rPr lang="en-US" sz="1344" dirty="0">
                <a:solidFill>
                  <a:srgbClr val="423F3E"/>
                </a:solidFill>
                <a:latin typeface="Jost" pitchFamily="2" charset="0"/>
              </a:rPr>
              <a:t>Get details like Name, Address, Email, Gender, and more. Plus, see exactly which pages they’re viewing, and how many times.</a:t>
            </a:r>
            <a:endParaRPr lang="en-US" sz="1344" kern="1200" dirty="0">
              <a:solidFill>
                <a:srgbClr val="423F3E"/>
              </a:solidFill>
              <a:latin typeface="Jost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966B0-6E8E-BCE8-7C26-BAA8159F7470}"/>
              </a:ext>
            </a:extLst>
          </p:cNvPr>
          <p:cNvSpPr txBox="1"/>
          <p:nvPr/>
        </p:nvSpPr>
        <p:spPr>
          <a:xfrm>
            <a:off x="4502599" y="4522766"/>
            <a:ext cx="3342441" cy="779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9302">
              <a:spcAft>
                <a:spcPts val="717"/>
              </a:spcAft>
            </a:pPr>
            <a:r>
              <a:rPr lang="en-US" sz="1792" b="1" kern="1200" dirty="0">
                <a:solidFill>
                  <a:srgbClr val="423F3E"/>
                </a:solidFill>
                <a:latin typeface="Jost" pitchFamily="2" charset="0"/>
                <a:ea typeface="+mn-ea"/>
                <a:cs typeface="+mn-cs"/>
              </a:rPr>
              <a:t>Visitor Data Available 24/7/365</a:t>
            </a:r>
          </a:p>
          <a:p>
            <a:pPr defTabSz="819302"/>
            <a:r>
              <a:rPr lang="en-US" sz="1344" dirty="0">
                <a:solidFill>
                  <a:srgbClr val="423F3E"/>
                </a:solidFill>
                <a:latin typeface="Jost" pitchFamily="2" charset="0"/>
              </a:rPr>
              <a:t>All visitor data is seamlessly integrated into your CRM, accessible and downloadable anytime.</a:t>
            </a:r>
            <a:endParaRPr lang="en-US" sz="1500" dirty="0">
              <a:solidFill>
                <a:srgbClr val="423F3E"/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14877-7182-A6DC-1962-6B6A945D65E2}"/>
              </a:ext>
            </a:extLst>
          </p:cNvPr>
          <p:cNvSpPr txBox="1"/>
          <p:nvPr/>
        </p:nvSpPr>
        <p:spPr>
          <a:xfrm>
            <a:off x="4502599" y="2663318"/>
            <a:ext cx="3342441" cy="1399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9302">
              <a:spcAft>
                <a:spcPts val="717"/>
              </a:spcAft>
            </a:pPr>
            <a:r>
              <a:rPr lang="en-US" sz="1792" b="1" kern="1200" dirty="0">
                <a:solidFill>
                  <a:srgbClr val="423F3E"/>
                </a:solidFill>
                <a:latin typeface="Jost" pitchFamily="2" charset="0"/>
                <a:ea typeface="+mn-ea"/>
                <a:cs typeface="+mn-cs"/>
              </a:rPr>
              <a:t>Automated Outreach </a:t>
            </a:r>
          </a:p>
          <a:p>
            <a:pPr defTabSz="819302"/>
            <a:r>
              <a:rPr lang="en-US" sz="1344" dirty="0">
                <a:solidFill>
                  <a:srgbClr val="423F3E"/>
                </a:solidFill>
                <a:latin typeface="Jost" pitchFamily="2" charset="0"/>
              </a:rPr>
              <a:t>Send visitors 1-3 personalized emails about your organization starting the next day.</a:t>
            </a:r>
          </a:p>
          <a:p>
            <a:pPr defTabSz="819302"/>
            <a:endParaRPr lang="en-US" sz="1344" dirty="0">
              <a:solidFill>
                <a:srgbClr val="423F3E"/>
              </a:solidFill>
              <a:latin typeface="Jost" pitchFamily="2" charset="0"/>
            </a:endParaRPr>
          </a:p>
          <a:p>
            <a:pPr defTabSz="819302"/>
            <a:r>
              <a:rPr lang="en-US" sz="1344" dirty="0">
                <a:solidFill>
                  <a:srgbClr val="423F3E"/>
                </a:solidFill>
                <a:latin typeface="Jost" pitchFamily="2" charset="0"/>
              </a:rPr>
              <a:t>Help your customers understand what sets your organization apart in your industry.</a:t>
            </a:r>
            <a:endParaRPr lang="en-US" sz="1500" dirty="0">
              <a:solidFill>
                <a:srgbClr val="423F3E"/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91AEB-49C9-AFEE-96FF-3FB132EE2045}"/>
              </a:ext>
            </a:extLst>
          </p:cNvPr>
          <p:cNvSpPr txBox="1"/>
          <p:nvPr/>
        </p:nvSpPr>
        <p:spPr>
          <a:xfrm>
            <a:off x="903919" y="4522766"/>
            <a:ext cx="3342441" cy="786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9302">
              <a:spcAft>
                <a:spcPts val="717"/>
              </a:spcAft>
            </a:pPr>
            <a:r>
              <a:rPr lang="en-US" sz="1792" b="1" kern="1200" dirty="0">
                <a:solidFill>
                  <a:srgbClr val="423F3E"/>
                </a:solidFill>
                <a:latin typeface="Jost" pitchFamily="2" charset="0"/>
                <a:ea typeface="+mn-ea"/>
                <a:cs typeface="+mn-cs"/>
              </a:rPr>
              <a:t>Better Qualified Leads</a:t>
            </a:r>
          </a:p>
          <a:p>
            <a:pPr defTabSz="819302"/>
            <a:r>
              <a:rPr lang="en-US" sz="1344" kern="1200" dirty="0">
                <a:solidFill>
                  <a:srgbClr val="423F3E"/>
                </a:solidFill>
                <a:latin typeface="Jost" pitchFamily="2" charset="0"/>
                <a:ea typeface="+mn-ea"/>
                <a:cs typeface="+mn-cs"/>
              </a:rPr>
              <a:t>Set up to 10 unique filters to turn your leads into high-quality opportunities.</a:t>
            </a:r>
            <a:endParaRPr lang="en-US" sz="1500" dirty="0">
              <a:solidFill>
                <a:srgbClr val="423F3E"/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950F15-2D9A-80BA-A8F1-1D5F71FF5E99}"/>
              </a:ext>
            </a:extLst>
          </p:cNvPr>
          <p:cNvSpPr/>
          <p:nvPr/>
        </p:nvSpPr>
        <p:spPr>
          <a:xfrm>
            <a:off x="903919" y="1971389"/>
            <a:ext cx="3854348" cy="77545"/>
          </a:xfrm>
          <a:prstGeom prst="rect">
            <a:avLst/>
          </a:prstGeom>
          <a:solidFill>
            <a:srgbClr val="ED42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 descr="A person holding a computer">
            <a:extLst>
              <a:ext uri="{FF2B5EF4-FFF2-40B4-BE49-F238E27FC236}">
                <a16:creationId xmlns:a16="http://schemas.microsoft.com/office/drawing/2014/main" id="{AC404B67-103E-2A5C-2843-224974CAA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74" y="737556"/>
            <a:ext cx="3510548" cy="545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1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6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6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75BF3-AC80-31D4-72C9-F64880B9A968}"/>
              </a:ext>
            </a:extLst>
          </p:cNvPr>
          <p:cNvSpPr txBox="1"/>
          <p:nvPr/>
        </p:nvSpPr>
        <p:spPr>
          <a:xfrm>
            <a:off x="615251" y="192880"/>
            <a:ext cx="5672110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000" b="1" dirty="0">
                <a:solidFill>
                  <a:srgbClr val="101214"/>
                </a:solidFill>
                <a:latin typeface="Owners" panose="02010503030101060104" pitchFamily="2" charset="0"/>
              </a:rPr>
              <a:t>Are You Ready to Know Your Visitors?</a:t>
            </a:r>
            <a:endParaRPr lang="en-ID" sz="5000" b="1" dirty="0">
              <a:solidFill>
                <a:srgbClr val="101214"/>
              </a:solidFill>
              <a:latin typeface="Owners" panose="020105030301010601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31D329-9C82-4CAD-4B34-6E401679F2A1}"/>
              </a:ext>
            </a:extLst>
          </p:cNvPr>
          <p:cNvSpPr/>
          <p:nvPr/>
        </p:nvSpPr>
        <p:spPr>
          <a:xfrm>
            <a:off x="660000" y="1502298"/>
            <a:ext cx="2808000" cy="54000"/>
          </a:xfrm>
          <a:prstGeom prst="rect">
            <a:avLst/>
          </a:prstGeom>
          <a:solidFill>
            <a:srgbClr val="ED42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98752CC-D727-10E4-23B0-39971CD2C3E3}"/>
              </a:ext>
            </a:extLst>
          </p:cNvPr>
          <p:cNvGrpSpPr/>
          <p:nvPr/>
        </p:nvGrpSpPr>
        <p:grpSpPr>
          <a:xfrm>
            <a:off x="6484221" y="4099176"/>
            <a:ext cx="2772000" cy="2340000"/>
            <a:chOff x="6484221" y="3834000"/>
            <a:chExt cx="2772000" cy="234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B225D7-280A-70B2-F88E-D9C0C949D82C}"/>
                </a:ext>
              </a:extLst>
            </p:cNvPr>
            <p:cNvSpPr/>
            <p:nvPr/>
          </p:nvSpPr>
          <p:spPr>
            <a:xfrm>
              <a:off x="6484221" y="3834000"/>
              <a:ext cx="2772000" cy="23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1012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F02709-271D-26BC-2A1F-C4FAF62F677D}"/>
                </a:ext>
              </a:extLst>
            </p:cNvPr>
            <p:cNvSpPr txBox="1"/>
            <p:nvPr/>
          </p:nvSpPr>
          <p:spPr>
            <a:xfrm>
              <a:off x="6687080" y="4067847"/>
              <a:ext cx="2373085" cy="16414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rgbClr val="423F3E"/>
                  </a:solidFill>
                  <a:latin typeface="Jost" pitchFamily="2" charset="0"/>
                  <a:ea typeface="Jost" pitchFamily="2" charset="0"/>
                </a:rPr>
                <a:t>Data </a:t>
              </a:r>
            </a:p>
            <a:p>
              <a:pPr>
                <a:spcAft>
                  <a:spcPts val="800"/>
                </a:spcAft>
              </a:pPr>
              <a:r>
                <a:rPr lang="en-US" sz="2000" b="1" dirty="0">
                  <a:solidFill>
                    <a:srgbClr val="423F3E"/>
                  </a:solidFill>
                  <a:latin typeface="Jost" pitchFamily="2" charset="0"/>
                  <a:ea typeface="Jost" pitchFamily="2" charset="0"/>
                </a:rPr>
                <a:t>Downloads</a:t>
              </a:r>
            </a:p>
            <a:p>
              <a:r>
                <a:rPr lang="en-US" sz="1500" dirty="0">
                  <a:solidFill>
                    <a:srgbClr val="423F3E"/>
                  </a:solidFill>
                  <a:latin typeface="Jost" pitchFamily="2" charset="0"/>
                  <a:ea typeface="Jost" pitchFamily="2" charset="0"/>
                </a:rPr>
                <a:t>Monthly download of all visitor data, enabling you to analyze trends and refine your marketing strategies.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B8E7620-41AA-B0A2-E848-492411008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63471" y="3902750"/>
              <a:ext cx="324000" cy="3240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0B505F-4081-CF68-7896-2496581A4F0C}"/>
              </a:ext>
            </a:extLst>
          </p:cNvPr>
          <p:cNvGrpSpPr/>
          <p:nvPr/>
        </p:nvGrpSpPr>
        <p:grpSpPr>
          <a:xfrm>
            <a:off x="3584111" y="4099176"/>
            <a:ext cx="2772000" cy="2340000"/>
            <a:chOff x="3584111" y="3834000"/>
            <a:chExt cx="2772000" cy="234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372639-F97D-B84C-459B-4479A20EEEE5}"/>
                </a:ext>
              </a:extLst>
            </p:cNvPr>
            <p:cNvSpPr/>
            <p:nvPr/>
          </p:nvSpPr>
          <p:spPr>
            <a:xfrm>
              <a:off x="3584111" y="3834000"/>
              <a:ext cx="2772000" cy="23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1012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0B6578-E9EE-2088-0001-BC37A31193C6}"/>
                </a:ext>
              </a:extLst>
            </p:cNvPr>
            <p:cNvSpPr txBox="1"/>
            <p:nvPr/>
          </p:nvSpPr>
          <p:spPr>
            <a:xfrm>
              <a:off x="3786970" y="4067847"/>
              <a:ext cx="2373085" cy="18723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rgbClr val="423F3E"/>
                  </a:solidFill>
                  <a:latin typeface="Jost" pitchFamily="2" charset="0"/>
                  <a:ea typeface="Jost" pitchFamily="2" charset="0"/>
                </a:rPr>
                <a:t>Tailored </a:t>
              </a:r>
            </a:p>
            <a:p>
              <a:pPr>
                <a:spcAft>
                  <a:spcPts val="800"/>
                </a:spcAft>
              </a:pPr>
              <a:r>
                <a:rPr lang="en-US" sz="2000" b="1" dirty="0">
                  <a:solidFill>
                    <a:srgbClr val="423F3E"/>
                  </a:solidFill>
                  <a:latin typeface="Jost" pitchFamily="2" charset="0"/>
                  <a:ea typeface="Jost" pitchFamily="2" charset="0"/>
                </a:rPr>
                <a:t>Landing Page</a:t>
              </a:r>
            </a:p>
            <a:p>
              <a:r>
                <a:rPr lang="en-US" sz="1500" dirty="0">
                  <a:solidFill>
                    <a:srgbClr val="423F3E"/>
                  </a:solidFill>
                  <a:latin typeface="Jost" pitchFamily="2" charset="0"/>
                  <a:ea typeface="Jost" pitchFamily="2" charset="0"/>
                </a:rPr>
                <a:t>Benefit from a custom-hosted and designed landing page that resonates with your brand and is optimized for lead capture and conversion.</a:t>
              </a: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1B96F7D4-918F-77AF-B85C-258CCEA01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63361" y="3902750"/>
              <a:ext cx="324000" cy="3240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22C1901-1215-CF55-9DF5-14ED431CEFFB}"/>
              </a:ext>
            </a:extLst>
          </p:cNvPr>
          <p:cNvGrpSpPr/>
          <p:nvPr/>
        </p:nvGrpSpPr>
        <p:grpSpPr>
          <a:xfrm>
            <a:off x="8735999" y="1635801"/>
            <a:ext cx="2772000" cy="2340000"/>
            <a:chOff x="8735999" y="1370625"/>
            <a:chExt cx="2772000" cy="234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98C3B77-009E-235D-786A-C072037A0CB4}"/>
                </a:ext>
              </a:extLst>
            </p:cNvPr>
            <p:cNvSpPr/>
            <p:nvPr/>
          </p:nvSpPr>
          <p:spPr>
            <a:xfrm>
              <a:off x="8735999" y="1370625"/>
              <a:ext cx="2772000" cy="23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1012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8F1724-EF2A-E24F-8EEC-F22A5F51F894}"/>
                </a:ext>
              </a:extLst>
            </p:cNvPr>
            <p:cNvSpPr txBox="1"/>
            <p:nvPr/>
          </p:nvSpPr>
          <p:spPr>
            <a:xfrm>
              <a:off x="8935457" y="1642944"/>
              <a:ext cx="2373085" cy="15645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2000" b="1" dirty="0">
                  <a:solidFill>
                    <a:srgbClr val="423F3E"/>
                  </a:solidFill>
                  <a:latin typeface="Jost" pitchFamily="2" charset="0"/>
                  <a:ea typeface="Jost" pitchFamily="2" charset="0"/>
                </a:rPr>
                <a:t>CRM Access</a:t>
              </a:r>
            </a:p>
            <a:p>
              <a:r>
                <a:rPr lang="en-US" sz="1500" dirty="0">
                  <a:solidFill>
                    <a:srgbClr val="423F3E"/>
                  </a:solidFill>
                  <a:latin typeface="Jost" pitchFamily="2" charset="0"/>
                  <a:ea typeface="Jost" pitchFamily="2" charset="0"/>
                </a:rPr>
                <a:t>Insights into who's visiting your site with access to critical data like names, emails, physical addresses, and more, all within our CRM.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6F971789-D77C-C375-411C-F80EF1058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115249" y="1439375"/>
              <a:ext cx="324000" cy="3240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9BD6C5-2C73-DDE0-629F-291A5C9A9E7D}"/>
              </a:ext>
            </a:extLst>
          </p:cNvPr>
          <p:cNvGrpSpPr/>
          <p:nvPr/>
        </p:nvGrpSpPr>
        <p:grpSpPr>
          <a:xfrm>
            <a:off x="5835889" y="1635801"/>
            <a:ext cx="2772000" cy="2340000"/>
            <a:chOff x="5835889" y="1370625"/>
            <a:chExt cx="2772000" cy="2340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1CB7CCF-E9CF-DBBB-6317-16F5940BCD01}"/>
                </a:ext>
              </a:extLst>
            </p:cNvPr>
            <p:cNvSpPr/>
            <p:nvPr/>
          </p:nvSpPr>
          <p:spPr>
            <a:xfrm>
              <a:off x="5835889" y="1370625"/>
              <a:ext cx="2772000" cy="23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1012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B4BEBA-8F14-4693-E8D1-5A8C0A800DDB}"/>
                </a:ext>
              </a:extLst>
            </p:cNvPr>
            <p:cNvSpPr txBox="1"/>
            <p:nvPr/>
          </p:nvSpPr>
          <p:spPr>
            <a:xfrm>
              <a:off x="6035347" y="1642944"/>
              <a:ext cx="2373085" cy="14106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2000" b="1" dirty="0">
                  <a:solidFill>
                    <a:srgbClr val="423F3E"/>
                  </a:solidFill>
                  <a:latin typeface="Jost" pitchFamily="2" charset="0"/>
                  <a:ea typeface="Jost" pitchFamily="2" charset="0"/>
                </a:rPr>
                <a:t>Visitor Identification</a:t>
              </a:r>
            </a:p>
            <a:p>
              <a:r>
                <a:rPr lang="en-US" sz="1500" dirty="0">
                  <a:solidFill>
                    <a:srgbClr val="423F3E"/>
                  </a:solidFill>
                  <a:latin typeface="Jost" pitchFamily="2" charset="0"/>
                  <a:ea typeface="Jost" pitchFamily="2" charset="0"/>
                </a:rPr>
                <a:t>ID of anonymous website visitors and real-time integration into CRM.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D93CFF0F-42B7-73AE-C134-91A4796F5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215139" y="1439375"/>
              <a:ext cx="324000" cy="324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08EC2F-55DC-7206-30DC-75A1B1EB3D51}"/>
              </a:ext>
            </a:extLst>
          </p:cNvPr>
          <p:cNvGrpSpPr/>
          <p:nvPr/>
        </p:nvGrpSpPr>
        <p:grpSpPr>
          <a:xfrm>
            <a:off x="684001" y="4099176"/>
            <a:ext cx="2772000" cy="2340000"/>
            <a:chOff x="684001" y="3834000"/>
            <a:chExt cx="2772000" cy="2340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F59F51-F0E8-6BA4-B069-655A49F43671}"/>
                </a:ext>
              </a:extLst>
            </p:cNvPr>
            <p:cNvSpPr/>
            <p:nvPr/>
          </p:nvSpPr>
          <p:spPr>
            <a:xfrm>
              <a:off x="684001" y="3834000"/>
              <a:ext cx="2772000" cy="23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1012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79B590-0AA2-7532-E63E-B9948B061DF0}"/>
                </a:ext>
              </a:extLst>
            </p:cNvPr>
            <p:cNvSpPr txBox="1"/>
            <p:nvPr/>
          </p:nvSpPr>
          <p:spPr>
            <a:xfrm>
              <a:off x="886860" y="4067847"/>
              <a:ext cx="2373085" cy="18723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2000" b="1" dirty="0">
                  <a:solidFill>
                    <a:srgbClr val="423F3E"/>
                  </a:solidFill>
                  <a:latin typeface="Jost" pitchFamily="2" charset="0"/>
                  <a:ea typeface="Jost" pitchFamily="2" charset="0"/>
                </a:rPr>
                <a:t>Targeted Email Workflow</a:t>
              </a:r>
            </a:p>
            <a:p>
              <a:r>
                <a:rPr lang="en-US" sz="1500" dirty="0">
                  <a:solidFill>
                    <a:srgbClr val="423F3E"/>
                  </a:solidFill>
                  <a:latin typeface="Jost" pitchFamily="2" charset="0"/>
                  <a:ea typeface="Jost" pitchFamily="2" charset="0"/>
                </a:rPr>
                <a:t>Engage your visitors with targeted email campaign of 3 crafted emails designed to nurture leads &amp; encourage conversions.</a:t>
              </a: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DFDF4B68-FFAA-5C68-5110-D07287EFF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063251" y="3902750"/>
              <a:ext cx="324000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59184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4EAFBA-D5C8-9536-D175-3DD9493FEB14}"/>
              </a:ext>
            </a:extLst>
          </p:cNvPr>
          <p:cNvSpPr txBox="1"/>
          <p:nvPr/>
        </p:nvSpPr>
        <p:spPr>
          <a:xfrm>
            <a:off x="4404000" y="684000"/>
            <a:ext cx="7644000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000" b="1" dirty="0">
                <a:solidFill>
                  <a:srgbClr val="101214"/>
                </a:solidFill>
                <a:latin typeface="Owners" panose="02010503030101060104" pitchFamily="2" charset="0"/>
              </a:rPr>
              <a:t>Ready to Unlock Your Website's Potential?</a:t>
            </a:r>
            <a:endParaRPr lang="en-ID" sz="5000" b="1" dirty="0">
              <a:solidFill>
                <a:srgbClr val="101214"/>
              </a:solidFill>
              <a:latin typeface="Owners" panose="020105030301010601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2A24CD-A373-19F6-0873-11CF40E255D5}"/>
              </a:ext>
            </a:extLst>
          </p:cNvPr>
          <p:cNvSpPr txBox="1"/>
          <p:nvPr/>
        </p:nvSpPr>
        <p:spPr>
          <a:xfrm>
            <a:off x="810127" y="3589602"/>
            <a:ext cx="3143106" cy="1795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b="1" dirty="0">
                <a:solidFill>
                  <a:srgbClr val="423F3E"/>
                </a:solidFill>
                <a:latin typeface="Jost" pitchFamily="2" charset="0"/>
                <a:ea typeface="Jost" pitchFamily="2" charset="0"/>
              </a:rPr>
              <a:t>Contact Us</a:t>
            </a:r>
          </a:p>
          <a:p>
            <a:r>
              <a:rPr lang="en-US" sz="1500" dirty="0">
                <a:solidFill>
                  <a:srgbClr val="423F3E"/>
                </a:solidFill>
                <a:latin typeface="Jost" pitchFamily="2" charset="0"/>
                <a:ea typeface="Jost" pitchFamily="2" charset="0"/>
              </a:rPr>
              <a:t>Take the first step in transforming your website into a lead generation powerhouse. Contact our team to learn how Visitor IQ can elevate your business and unlock the full potential of your online presence.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9E955-A3F9-D277-EC16-DFF3F9C22482}"/>
              </a:ext>
            </a:extLst>
          </p:cNvPr>
          <p:cNvSpPr txBox="1"/>
          <p:nvPr/>
        </p:nvSpPr>
        <p:spPr>
          <a:xfrm>
            <a:off x="810127" y="2340380"/>
            <a:ext cx="118517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0" b="1" dirty="0">
                <a:solidFill>
                  <a:srgbClr val="101214"/>
                </a:solidFill>
                <a:latin typeface="Owners" panose="02010503030101060104" pitchFamily="2" charset="0"/>
              </a:rPr>
              <a:t>1</a:t>
            </a:r>
            <a:endParaRPr lang="en-ID" sz="9000" b="1" dirty="0">
              <a:solidFill>
                <a:srgbClr val="101214"/>
              </a:solidFill>
              <a:latin typeface="Owners" panose="020105030301010601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E2BB06-E5F8-18FE-F472-F33821675006}"/>
              </a:ext>
            </a:extLst>
          </p:cNvPr>
          <p:cNvSpPr txBox="1"/>
          <p:nvPr/>
        </p:nvSpPr>
        <p:spPr>
          <a:xfrm>
            <a:off x="4404000" y="3587100"/>
            <a:ext cx="3143106" cy="1564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b="1" dirty="0">
                <a:solidFill>
                  <a:srgbClr val="423F3E"/>
                </a:solidFill>
                <a:latin typeface="Jost" pitchFamily="2" charset="0"/>
                <a:ea typeface="Jost" pitchFamily="2" charset="0"/>
              </a:rPr>
              <a:t>Schedule a Consultation</a:t>
            </a:r>
          </a:p>
          <a:p>
            <a:r>
              <a:rPr lang="en-US" sz="1500" dirty="0">
                <a:solidFill>
                  <a:srgbClr val="423F3E"/>
                </a:solidFill>
                <a:latin typeface="Jost" pitchFamily="2" charset="0"/>
                <a:ea typeface="Jost" pitchFamily="2" charset="0"/>
              </a:rPr>
              <a:t>Schedule a consultation with our experts to discuss your specific business needs and how Visitor IQ can be tailored to drive measurable growth and success.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34C22-DD42-93E9-640A-7EE8F957A72B}"/>
              </a:ext>
            </a:extLst>
          </p:cNvPr>
          <p:cNvSpPr txBox="1"/>
          <p:nvPr/>
        </p:nvSpPr>
        <p:spPr>
          <a:xfrm>
            <a:off x="4404000" y="2337878"/>
            <a:ext cx="118517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0" b="1" dirty="0">
                <a:solidFill>
                  <a:srgbClr val="101214"/>
                </a:solidFill>
                <a:latin typeface="Owners" panose="02010503030101060104" pitchFamily="2" charset="0"/>
              </a:rPr>
              <a:t>2</a:t>
            </a:r>
            <a:endParaRPr lang="en-ID" sz="9000" b="1" dirty="0">
              <a:solidFill>
                <a:srgbClr val="101214"/>
              </a:solidFill>
              <a:latin typeface="Owners" panose="020105030301010601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3AD20F-032C-56C7-F900-E5DC22259496}"/>
              </a:ext>
            </a:extLst>
          </p:cNvPr>
          <p:cNvSpPr txBox="1"/>
          <p:nvPr/>
        </p:nvSpPr>
        <p:spPr>
          <a:xfrm>
            <a:off x="7997873" y="3584598"/>
            <a:ext cx="3384000" cy="1795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b="1" dirty="0">
                <a:solidFill>
                  <a:srgbClr val="423F3E"/>
                </a:solidFill>
                <a:latin typeface="Jost" pitchFamily="2" charset="0"/>
                <a:ea typeface="Jost" pitchFamily="2" charset="0"/>
              </a:rPr>
              <a:t>Experience The Difference</a:t>
            </a:r>
          </a:p>
          <a:p>
            <a:r>
              <a:rPr lang="en-US" sz="1500" dirty="0">
                <a:solidFill>
                  <a:srgbClr val="423F3E"/>
                </a:solidFill>
                <a:latin typeface="Jost" pitchFamily="2" charset="0"/>
                <a:ea typeface="Jost" pitchFamily="2" charset="0"/>
              </a:rPr>
              <a:t>Witness the power of Visitor IQ firsthand and see how it can revolutionize your lead generation and conversion strategies. Get started today and experience the transformative impact of data-driven marketing.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9409B-B4DA-B728-8364-699BAF472493}"/>
              </a:ext>
            </a:extLst>
          </p:cNvPr>
          <p:cNvSpPr txBox="1"/>
          <p:nvPr/>
        </p:nvSpPr>
        <p:spPr>
          <a:xfrm>
            <a:off x="7997875" y="2335376"/>
            <a:ext cx="118517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0" b="1" dirty="0">
                <a:solidFill>
                  <a:srgbClr val="101214"/>
                </a:solidFill>
                <a:latin typeface="Owners" panose="02010503030101060104" pitchFamily="2" charset="0"/>
              </a:rPr>
              <a:t>3</a:t>
            </a:r>
            <a:endParaRPr lang="en-ID" sz="9000" b="1" dirty="0">
              <a:solidFill>
                <a:srgbClr val="101214"/>
              </a:solidFill>
              <a:latin typeface="Owners" panose="020105030301010601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068653-D2EB-D97A-2D53-07EB60738E34}"/>
              </a:ext>
            </a:extLst>
          </p:cNvPr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rgbClr val="101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B47B2B-17E0-B7CF-626C-75E40E60D813}"/>
              </a:ext>
            </a:extLst>
          </p:cNvPr>
          <p:cNvSpPr txBox="1"/>
          <p:nvPr/>
        </p:nvSpPr>
        <p:spPr>
          <a:xfrm>
            <a:off x="2801096" y="6371334"/>
            <a:ext cx="183632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Jost" pitchFamily="2" charset="0"/>
                <a:ea typeface="Jost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sales@digital-55.com</a:t>
            </a:r>
            <a:endParaRPr lang="en-US" sz="1200" dirty="0">
              <a:solidFill>
                <a:schemeClr val="bg1"/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3E16CE-F900-D1DC-27C8-CA11836B3DF9}"/>
              </a:ext>
            </a:extLst>
          </p:cNvPr>
          <p:cNvSpPr txBox="1"/>
          <p:nvPr/>
        </p:nvSpPr>
        <p:spPr>
          <a:xfrm>
            <a:off x="5524816" y="6371334"/>
            <a:ext cx="2268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Digital-55.com/</a:t>
            </a:r>
            <a:r>
              <a:rPr lang="en-US" sz="1600" dirty="0" err="1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VisitorIQ</a:t>
            </a:r>
            <a:endParaRPr lang="en-US" sz="1200" dirty="0">
              <a:solidFill>
                <a:schemeClr val="bg1"/>
              </a:solidFill>
              <a:latin typeface="Jost" pitchFamily="2" charset="0"/>
              <a:ea typeface="Jost" pitchFamily="2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BFC8837-E96E-557F-43DF-C9B42366E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0904" y="6354000"/>
            <a:ext cx="288000" cy="28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25B5C3-0D29-9DE6-6EF5-05CA2CD749ED}"/>
              </a:ext>
            </a:extLst>
          </p:cNvPr>
          <p:cNvSpPr txBox="1"/>
          <p:nvPr/>
        </p:nvSpPr>
        <p:spPr>
          <a:xfrm>
            <a:off x="8595122" y="6371334"/>
            <a:ext cx="1260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866-665-3887</a:t>
            </a:r>
            <a:endParaRPr lang="en-US" sz="1200" dirty="0">
              <a:solidFill>
                <a:schemeClr val="bg1"/>
              </a:solidFill>
              <a:latin typeface="Jost" pitchFamily="2" charset="0"/>
              <a:ea typeface="Jost" pitchFamily="2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FEEB586-0F34-894E-D346-CE53B3C36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36878" y="6350444"/>
            <a:ext cx="288000" cy="28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124E657-5208-B8F8-CBEA-EB8755D6DE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53891" y="6336000"/>
            <a:ext cx="324000" cy="324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CC4909E-7510-8517-3EAC-296F4436F964}"/>
              </a:ext>
            </a:extLst>
          </p:cNvPr>
          <p:cNvSpPr/>
          <p:nvPr/>
        </p:nvSpPr>
        <p:spPr>
          <a:xfrm>
            <a:off x="7616120" y="1794588"/>
            <a:ext cx="3240000" cy="54000"/>
          </a:xfrm>
          <a:prstGeom prst="rect">
            <a:avLst/>
          </a:prstGeom>
          <a:solidFill>
            <a:srgbClr val="ED42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202616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6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6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6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3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631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Jost</vt:lpstr>
      <vt:lpstr>Owners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Gebryan Safaridho</dc:creator>
  <cp:lastModifiedBy>Mary Ellen Tennant</cp:lastModifiedBy>
  <cp:revision>17</cp:revision>
  <dcterms:created xsi:type="dcterms:W3CDTF">2024-05-03T23:43:53Z</dcterms:created>
  <dcterms:modified xsi:type="dcterms:W3CDTF">2024-08-08T20:30:41Z</dcterms:modified>
</cp:coreProperties>
</file>